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handoutMasterIdLst>
    <p:handoutMasterId r:id="rId3"/>
  </p:handoutMasterIdLst>
  <p:sldIdLst>
    <p:sldId id="258" r:id="rId2"/>
  </p:sldIdLst>
  <p:sldSz cx="18288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51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62"/>
    <p:restoredTop sz="94633"/>
  </p:normalViewPr>
  <p:slideViewPr>
    <p:cSldViewPr snapToGrid="0" snapToObjects="1">
      <p:cViewPr varScale="1">
        <p:scale>
          <a:sx n="21" d="100"/>
          <a:sy n="21" d="100"/>
        </p:scale>
        <p:origin x="2381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0" d="100"/>
          <a:sy n="150" d="100"/>
        </p:scale>
        <p:origin x="42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A8635-719F-B94C-A0BB-D77C10F788F1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ED7F8-C41B-E14C-BE82-FE1DCA59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2"/>
            <a:ext cx="15544800" cy="95504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4408152"/>
            <a:ext cx="13716000" cy="6623048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6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35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60500"/>
            <a:ext cx="394335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60500"/>
            <a:ext cx="1160145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02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M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2480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42B6F66-8D37-4BAF-8771-AC66E3A52B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  <p:extLst>
      <p:ext uri="{BB962C8B-B14F-4D97-AF65-F5344CB8AC3E}">
        <p14:creationId xmlns:p14="http://schemas.microsoft.com/office/powerpoint/2010/main" val="3856814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2480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02D76E-47A1-4060-9ABC-3867C041A7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8287996" cy="2480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8287996" cy="248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C79F661-8E1D-4D84-A6A8-5BA246D510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8287991" cy="248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AB5C065-ED3F-41EC-BB88-E569A3C8E3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"/>
            <a:ext cx="18287991" cy="2480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C7ADF33-0B2A-46FD-B9C7-9E9D9B5744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1"/>
            <a:ext cx="18287985" cy="2480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68DC019-EE1B-4B40-9E1F-9936E987E1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18287985" cy="2480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5F2304E-8600-4BC2-A3C2-B501055C5B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80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8287979" cy="2480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B1B3EA2-740E-4A2D-9ACD-2B407409C8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8287979" cy="2480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8EFCDDC-3891-4DB9-9589-27981E02C6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8287974" cy="2480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974238F-05B0-4D4A-86A2-EA3BF4468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838958"/>
            <a:ext cx="15773400" cy="11410948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8357858"/>
            <a:ext cx="15773400" cy="600074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0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302500"/>
            <a:ext cx="77724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302500"/>
            <a:ext cx="77724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0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60506"/>
            <a:ext cx="157734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724652"/>
            <a:ext cx="7736680" cy="3295648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10020300"/>
            <a:ext cx="773668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724652"/>
            <a:ext cx="7774782" cy="3295648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10020300"/>
            <a:ext cx="7774782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5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7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7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828800"/>
            <a:ext cx="5898356" cy="64008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949706"/>
            <a:ext cx="9258300" cy="1949450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8229600"/>
            <a:ext cx="5898356" cy="1524635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1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828800"/>
            <a:ext cx="5898356" cy="64008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949706"/>
            <a:ext cx="9258300" cy="1949450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8229600"/>
            <a:ext cx="5898356" cy="1524635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8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60506"/>
            <a:ext cx="157734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302500"/>
            <a:ext cx="157734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5425406"/>
            <a:ext cx="4114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5425406"/>
            <a:ext cx="4114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58E1-2EEC-F4D8-573B-9C5D02E98692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274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D7BF17-090A-4B66-C0EF-3AB14934D03D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222" y="25991657"/>
            <a:ext cx="1491910" cy="646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519185-973E-221B-2B9F-12F6A90E58B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3" y="26013775"/>
            <a:ext cx="911210" cy="257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E3683-A885-736F-07B2-B41ADC1B217C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90" y="26428839"/>
            <a:ext cx="845599" cy="2758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112D80-BE33-1AB3-0D5B-1CE7614BBB0F}"/>
              </a:ext>
            </a:extLst>
          </p:cNvPr>
          <p:cNvSpPr/>
          <p:nvPr userDrawn="1"/>
        </p:nvSpPr>
        <p:spPr>
          <a:xfrm>
            <a:off x="0" y="21522447"/>
            <a:ext cx="18288000" cy="4271656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  <a:alpha val="26000"/>
                </a:schemeClr>
              </a:gs>
              <a:gs pos="100000">
                <a:schemeClr val="accent6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9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D63D6-73C8-158C-AFC7-592239D4E16A}"/>
              </a:ext>
            </a:extLst>
          </p:cNvPr>
          <p:cNvSpPr txBox="1"/>
          <p:nvPr userDrawn="1"/>
        </p:nvSpPr>
        <p:spPr>
          <a:xfrm>
            <a:off x="1411115" y="25905759"/>
            <a:ext cx="4333703" cy="430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3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Sandia National Laboratories is a </a:t>
            </a:r>
            <a:r>
              <a:rPr lang="en-US" sz="733" b="0" i="0" kern="1200" dirty="0" err="1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multimission</a:t>
            </a:r>
            <a:r>
              <a:rPr lang="en-US" sz="733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</p:txBody>
      </p:sp>
    </p:spTree>
    <p:extLst>
      <p:ext uri="{BB962C8B-B14F-4D97-AF65-F5344CB8AC3E}">
        <p14:creationId xmlns:p14="http://schemas.microsoft.com/office/powerpoint/2010/main" val="392471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679969-DCF6-AC7E-175E-82737F1B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1" t="3672" r="5916"/>
          <a:stretch/>
        </p:blipFill>
        <p:spPr>
          <a:xfrm>
            <a:off x="1061993" y="14786511"/>
            <a:ext cx="8633691" cy="78181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209363"/>
            <a:ext cx="17030700" cy="2412167"/>
          </a:xfrm>
        </p:spPr>
        <p:txBody>
          <a:bodyPr>
            <a:normAutofit fontScale="90000"/>
          </a:bodyPr>
          <a:lstStyle/>
          <a:p>
            <a:r>
              <a:rPr lang="en-US" dirty="0"/>
              <a:t>Stratospheric Aerosol Injection Emulation for Controller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77803-81ED-4E83-B55A-922E0F9AF4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FF5EE-7C82-590B-D351-8203B9D6857E}"/>
              </a:ext>
            </a:extLst>
          </p:cNvPr>
          <p:cNvSpPr txBox="1"/>
          <p:nvPr/>
        </p:nvSpPr>
        <p:spPr>
          <a:xfrm>
            <a:off x="789253" y="5848102"/>
            <a:ext cx="8633691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Greenhouse gas emissions raise global surface temperatures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trapping outgoing infrared radiation.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Stratospheric Aerosol Injection 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(SAI)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cools surface temperatures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lofting droplets into the middle atmosphere and scattering incoming sunlight.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SAI studies often use a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 controller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correctly set the amount and location of injection for a desired climate.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Earth System Models (ESMs) are often tedious or expensive to run, so coupling with a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simpler model 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desired for rapid or experimental controller design.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C91854E-B580-F1ED-6DA0-6C305696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871" y="4665728"/>
            <a:ext cx="6035041" cy="9070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B0A168-4137-67B5-1F80-AA64C09413BC}"/>
              </a:ext>
            </a:extLst>
          </p:cNvPr>
          <p:cNvSpPr txBox="1"/>
          <p:nvPr/>
        </p:nvSpPr>
        <p:spPr>
          <a:xfrm>
            <a:off x="11294007" y="13844982"/>
            <a:ext cx="560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(National Academy of Sciences, 2021)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110BBE-2C51-F339-23A2-7F4B7D8D4440}"/>
              </a:ext>
            </a:extLst>
          </p:cNvPr>
          <p:cNvSpPr/>
          <p:nvPr/>
        </p:nvSpPr>
        <p:spPr>
          <a:xfrm>
            <a:off x="10813772" y="6936875"/>
            <a:ext cx="5899870" cy="17702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3EB25FF-1BF9-286A-1526-BA36160491D2}"/>
              </a:ext>
            </a:extLst>
          </p:cNvPr>
          <p:cNvSpPr/>
          <p:nvPr/>
        </p:nvSpPr>
        <p:spPr>
          <a:xfrm rot="21202599">
            <a:off x="8883923" y="7924245"/>
            <a:ext cx="1583107" cy="227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A7E8B-3BBA-6D89-21DC-CDEDBF57D02C}"/>
              </a:ext>
            </a:extLst>
          </p:cNvPr>
          <p:cNvSpPr txBox="1"/>
          <p:nvPr/>
        </p:nvSpPr>
        <p:spPr>
          <a:xfrm>
            <a:off x="789252" y="14173200"/>
            <a:ext cx="8633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324CFB-C4B4-89EF-AC23-A4D41185D69A}"/>
              </a:ext>
            </a:extLst>
          </p:cNvPr>
          <p:cNvSpPr txBox="1"/>
          <p:nvPr/>
        </p:nvSpPr>
        <p:spPr>
          <a:xfrm>
            <a:off x="9668811" y="14783475"/>
            <a:ext cx="8189791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SAI feedback controller </a:t>
            </a:r>
            <a:r>
              <a:rPr lang="en-US" sz="3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 [2] [3] 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coupled with the Climate Intervention Dynamical </a:t>
            </a:r>
            <a:r>
              <a:rPr lang="en-US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EmulatoR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[4]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Variability from pre-industrial climate simulations superimposed on emulated forced response – feedback controller responds to both forced and unforced changes in temperature.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SAI maintains global mean temperature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even in the presence of rising greenhouse gas concentrations.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 can rapidly prototype controller design before implementation in an ESM.</a:t>
            </a:r>
          </a:p>
          <a:p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EB9DD-5DE8-1111-E2A1-24D6EADFD23B}"/>
              </a:ext>
            </a:extLst>
          </p:cNvPr>
          <p:cNvSpPr txBox="1"/>
          <p:nvPr/>
        </p:nvSpPr>
        <p:spPr>
          <a:xfrm>
            <a:off x="697114" y="4529038"/>
            <a:ext cx="10169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Jared Farley</a:t>
            </a:r>
            <a:r>
              <a:rPr lang="en-US" sz="32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[a][b]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Benjamin Wagman</a:t>
            </a:r>
            <a:r>
              <a:rPr lang="en-US" sz="32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[b]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Tom Lowry</a:t>
            </a:r>
            <a:r>
              <a:rPr lang="en-US" sz="32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[b]</a:t>
            </a:r>
          </a:p>
          <a:p>
            <a:endParaRPr lang="en-US" sz="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[a] Cornell University, Mechanical Engineering Ph.D., 2026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[b] 8931. 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Sandia National Laboratories/NM, U.S. Department of Energy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CAC8AF-2700-04F0-7A40-F1184006A90E}"/>
              </a:ext>
            </a:extLst>
          </p:cNvPr>
          <p:cNvSpPr txBox="1"/>
          <p:nvPr/>
        </p:nvSpPr>
        <p:spPr>
          <a:xfrm>
            <a:off x="753106" y="22446582"/>
            <a:ext cx="170282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algn="l">
              <a:spcAft>
                <a:spcPts val="600"/>
              </a:spcAft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[1] Kravitz, B.,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MacMartin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D. G., Mills, M. J., Richter, J. H.,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Tilmes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S.,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Lamarque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J.-F.,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Tribbia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J. J., and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Vitt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F.: First simulations of designing stratospheric sulfate aerosol geoengineering to meet multiple simultaneous climate objectives, J.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Geophys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. Res.-Atmos., 122, 12616–12634, </a:t>
            </a:r>
            <a:r>
              <a:rPr lang="en-US" sz="1600" b="0" i="0" strike="noStrike" dirty="0">
                <a:effectLst/>
                <a:latin typeface="Open Sans" panose="020B0606030504020204" pitchFamily="34" charset="0"/>
              </a:rPr>
              <a:t>https://doi.org/10.1002/2017JD026874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2017. </a:t>
            </a:r>
            <a:endParaRPr lang="en-US" sz="1600" b="0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[2] </a:t>
            </a:r>
            <a:r>
              <a:rPr lang="en-US" sz="16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MacMartin</a:t>
            </a:r>
            <a: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D. G., B. Kravitz, S. </a:t>
            </a:r>
            <a:r>
              <a:rPr lang="en-US" sz="16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Tilmes</a:t>
            </a:r>
            <a: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J. H. Richter, M. J. Mills, J.-F. </a:t>
            </a:r>
            <a:r>
              <a:rPr lang="en-US" sz="16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Lamarque</a:t>
            </a:r>
            <a: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J. J. </a:t>
            </a:r>
            <a:r>
              <a:rPr lang="en-US" sz="16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Tribbia</a:t>
            </a:r>
            <a: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F. </a:t>
            </a:r>
            <a:r>
              <a:rPr lang="en-US" sz="16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Vitt</a:t>
            </a:r>
            <a: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2017: The climate response to stratospheric aerosol geoengineering can be tailored using multiple injection locations. J. </a:t>
            </a:r>
            <a:r>
              <a:rPr lang="en-US" sz="16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Geophys</a:t>
            </a:r>
            <a: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Res. Atmos., 122, 12 574–12 590, https://doi.org/10.1002/2017JD026868</a:t>
            </a:r>
          </a:p>
          <a:p>
            <a:pPr>
              <a:spcAft>
                <a:spcPts val="600"/>
              </a:spcAft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[3] Richter, J. H.,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Visioni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D.,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MacMartin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D. G., Bailey, D. A., Rosenbloom, N., Dobbins, B., Lee, W. R., Tye, M., and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Lamarque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J.-F.: Assessing Responses and Impacts of Solar climate intervention on the Earth system with stratospheric aerosol injection (ARISE-SAI): protocol and initial results from the first simulations,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Geosci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. Model Dev., 15, 8221–8243, https://doi.org/10.5194/gmd-15-8221-2022, 2022.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[4] Farley, J.,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MacMartin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D. G.,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Visioni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D., Kravitz, B.,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Bednarz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, E., Duffey, A., and Henry, M.: A Climate Intervention Dynamical Emulator (CIDER) for Scenario Space Exploration, </a:t>
            </a:r>
            <a:r>
              <a:rPr lang="en-US" sz="1600" b="0" i="0" dirty="0" err="1">
                <a:effectLst/>
                <a:latin typeface="Open Sans" panose="020B0606030504020204" pitchFamily="34" charset="0"/>
              </a:rPr>
              <a:t>EGUsphere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 [preprint], https://doi.org/10.5194/egusphere-2025-1830, 2025. 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AAEA8C6-5E53-EF9D-7D25-87F69A62C98B}"/>
              </a:ext>
            </a:extLst>
          </p:cNvPr>
          <p:cNvSpPr/>
          <p:nvPr/>
        </p:nvSpPr>
        <p:spPr>
          <a:xfrm rot="8528210">
            <a:off x="8475683" y="19736885"/>
            <a:ext cx="1583107" cy="227675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8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12913</TotalTime>
  <Words>559</Words>
  <Application>Microsoft Office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Open Sans</vt:lpstr>
      <vt:lpstr>Open Sans SemiBold</vt:lpstr>
      <vt:lpstr>Office Theme</vt:lpstr>
      <vt:lpstr>Stratospheric Aerosol Injection Emulation for Controller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up to two lines – 88pt Gill Sans Title up to two lines – 88pt Gill Sans</dc:title>
  <dc:creator>Microsoft Office User</dc:creator>
  <cp:lastModifiedBy>Farley, Jared Connor</cp:lastModifiedBy>
  <cp:revision>24</cp:revision>
  <dcterms:created xsi:type="dcterms:W3CDTF">2017-11-21T18:42:46Z</dcterms:created>
  <dcterms:modified xsi:type="dcterms:W3CDTF">2025-07-17T19:11:08Z</dcterms:modified>
</cp:coreProperties>
</file>